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361" r:id="rId3"/>
    <p:sldId id="321" r:id="rId4"/>
    <p:sldId id="258" r:id="rId5"/>
    <p:sldId id="261" r:id="rId6"/>
    <p:sldId id="259" r:id="rId7"/>
    <p:sldId id="264" r:id="rId8"/>
    <p:sldId id="265" r:id="rId9"/>
    <p:sldId id="322" r:id="rId10"/>
    <p:sldId id="323" r:id="rId11"/>
    <p:sldId id="324" r:id="rId12"/>
    <p:sldId id="326" r:id="rId13"/>
    <p:sldId id="336" r:id="rId14"/>
    <p:sldId id="327" r:id="rId15"/>
    <p:sldId id="325" r:id="rId16"/>
    <p:sldId id="337" r:id="rId17"/>
    <p:sldId id="328" r:id="rId18"/>
    <p:sldId id="338" r:id="rId19"/>
    <p:sldId id="329" r:id="rId20"/>
    <p:sldId id="339" r:id="rId21"/>
    <p:sldId id="333" r:id="rId22"/>
    <p:sldId id="335" r:id="rId23"/>
    <p:sldId id="334" r:id="rId24"/>
    <p:sldId id="332" r:id="rId25"/>
    <p:sldId id="363" r:id="rId26"/>
    <p:sldId id="330" r:id="rId27"/>
    <p:sldId id="340" r:id="rId28"/>
    <p:sldId id="362" r:id="rId29"/>
    <p:sldId id="346" r:id="rId30"/>
    <p:sldId id="347" r:id="rId31"/>
    <p:sldId id="349" r:id="rId32"/>
    <p:sldId id="355" r:id="rId33"/>
    <p:sldId id="351" r:id="rId34"/>
    <p:sldId id="360" r:id="rId35"/>
    <p:sldId id="359" r:id="rId36"/>
    <p:sldId id="311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066" autoAdjust="0"/>
  </p:normalViewPr>
  <p:slideViewPr>
    <p:cSldViewPr>
      <p:cViewPr varScale="1">
        <p:scale>
          <a:sx n="70" d="100"/>
          <a:sy n="70" d="100"/>
        </p:scale>
        <p:origin x="-136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F06743F3-176A-4E3B-B082-C1DD14FE10A0}" type="datetimeFigureOut">
              <a:rPr lang="en-US" smtClean="0"/>
              <a:t>7/8/2015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06743F3-176A-4E3B-B082-C1DD14FE10A0}" type="datetimeFigureOut">
              <a:rPr lang="en-US" smtClean="0"/>
              <a:t>7/8/2015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F06743F3-176A-4E3B-B082-C1DD14FE10A0}" type="datetimeFigureOut">
              <a:rPr lang="en-US" smtClean="0"/>
              <a:t>7/8/2015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743F3-176A-4E3B-B082-C1DD14FE10A0}" type="datetimeFigureOut">
              <a:rPr lang="en-US" smtClean="0"/>
              <a:t>7/8/2015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743F3-176A-4E3B-B082-C1DD14FE10A0}" type="datetimeFigureOut">
              <a:rPr lang="en-US" smtClean="0"/>
              <a:t>7/8/2015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06743F3-176A-4E3B-B082-C1DD14FE10A0}" type="datetimeFigureOut">
              <a:rPr lang="en-US" smtClean="0"/>
              <a:t>7/8/2015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743F3-176A-4E3B-B082-C1DD14FE10A0}" type="datetimeFigureOut">
              <a:rPr lang="en-US" smtClean="0"/>
              <a:t>7/8/2015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06743F3-176A-4E3B-B082-C1DD14FE10A0}" type="datetimeFigureOut">
              <a:rPr lang="en-US" smtClean="0"/>
              <a:t>7/8/2015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06743F3-176A-4E3B-B082-C1DD14FE10A0}" type="datetimeFigureOut">
              <a:rPr lang="en-US" smtClean="0"/>
              <a:t>7/8/2015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743F3-176A-4E3B-B082-C1DD14FE10A0}" type="datetimeFigureOut">
              <a:rPr lang="en-US" smtClean="0"/>
              <a:t>7/8/2015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743F3-176A-4E3B-B082-C1DD14FE10A0}" type="datetimeFigureOut">
              <a:rPr lang="en-US" smtClean="0"/>
              <a:t>7/8/2015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06743F3-176A-4E3B-B082-C1DD14FE10A0}" type="datetimeFigureOut">
              <a:rPr lang="en-US" smtClean="0"/>
              <a:t>7/8/2015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71800" y="6400800"/>
            <a:ext cx="42242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rgbClr val="00B050"/>
                </a:solidFill>
              </a:rPr>
              <a:t>TP.HỒ CHÍ MINH – THÁNG </a:t>
            </a:r>
            <a:r>
              <a:rPr lang="en-US" smtClean="0">
                <a:solidFill>
                  <a:srgbClr val="00B050"/>
                </a:solidFill>
              </a:rPr>
              <a:t>07/2015</a:t>
            </a:r>
            <a:endParaRPr lang="en-US">
              <a:solidFill>
                <a:srgbClr val="00B05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1143000"/>
            <a:ext cx="8458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PHƯƠNG PHÁP ĐÁNH GIÁ</a:t>
            </a:r>
          </a:p>
          <a:p>
            <a:pPr algn="ctr"/>
            <a:r>
              <a:rPr lang="en-US" sz="36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VÀ CÔNG CỤ ĐÁNH GIÁ</a:t>
            </a:r>
            <a:endParaRPr lang="en-US" sz="3600" b="1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880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6364" y="762000"/>
            <a:ext cx="84582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			NỘI DUNG</a:t>
            </a:r>
          </a:p>
          <a:p>
            <a:endParaRPr lang="en-US" sz="3200" b="1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b="1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        1/   PHƯƠNG PHÁP ĐÁNH GIÁ</a:t>
            </a:r>
          </a:p>
          <a:p>
            <a:endParaRPr lang="en-US" sz="2800" b="1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        2/   CÔNG CỤ ĐÁNH GIÁ</a:t>
            </a:r>
            <a:endParaRPr lang="en-US" sz="2800" b="1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7537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847" y="663576"/>
            <a:ext cx="7897282" cy="4275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1794784" y="955964"/>
            <a:ext cx="5019261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32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PHƯƠNG PHÁP ĐÁNH </a:t>
            </a:r>
            <a:r>
              <a:rPr lang="en-US" sz="2400" b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endParaRPr lang="en-US" sz="2400" b="1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22042" y="2133600"/>
            <a:ext cx="2434938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32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Quan sát</a:t>
            </a:r>
            <a:endParaRPr lang="en-US" sz="2400" b="1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84695" y="3962400"/>
            <a:ext cx="2509631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32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Câu hỏi</a:t>
            </a:r>
            <a:endParaRPr lang="en-US" sz="2400" b="1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22042" y="3048000"/>
            <a:ext cx="2509631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32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Hoạt động</a:t>
            </a:r>
            <a:endParaRPr lang="en-US" sz="2400" b="1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257800" y="1981200"/>
            <a:ext cx="2509631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32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Hồ sơ</a:t>
            </a:r>
            <a:endParaRPr lang="en-US" sz="2400" b="1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257799" y="2971800"/>
            <a:ext cx="2509631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phẩm</a:t>
            </a:r>
            <a:endParaRPr lang="en-US" sz="24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257800" y="3844635"/>
            <a:ext cx="1981200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4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hồi</a:t>
            </a:r>
            <a:endParaRPr lang="en-US" sz="24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87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81000"/>
            <a:ext cx="3710000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609600" y="387926"/>
            <a:ext cx="7620000" cy="501675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32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PHƯƠNG PHÁP ĐÁNH </a:t>
            </a:r>
            <a:r>
              <a:rPr lang="en-US" sz="2400" b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</a:p>
          <a:p>
            <a:endParaRPr lang="en-US" sz="2400" b="1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Đánh giá thời gian thực </a:t>
            </a:r>
          </a:p>
          <a:p>
            <a:r>
              <a:rPr lang="en-US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Quan sát hoạt động </a:t>
            </a:r>
          </a:p>
          <a:p>
            <a:r>
              <a:rPr lang="en-US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Bài báo cáo </a:t>
            </a:r>
            <a:endParaRPr lang="en-US" sz="24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			Đánh giá công việc</a:t>
            </a:r>
          </a:p>
          <a:p>
            <a:r>
              <a:rPr lang="en-US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				- Minh chứng</a:t>
            </a:r>
          </a:p>
          <a:p>
            <a:r>
              <a:rPr lang="en-US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				- Kế hoạch</a:t>
            </a:r>
          </a:p>
          <a:p>
            <a:r>
              <a:rPr lang="en-US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				- Vai trò</a:t>
            </a:r>
          </a:p>
          <a:p>
            <a:endParaRPr lang="en-US" sz="2400" b="1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9342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09800" y="381000"/>
            <a:ext cx="40966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PHƯƠNG PHÁP ĐÁNH GIÁ</a:t>
            </a:r>
            <a:endParaRPr lang="en-US" sz="240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5629284"/>
              </p:ext>
            </p:extLst>
          </p:nvPr>
        </p:nvGraphicFramePr>
        <p:xfrm>
          <a:off x="1066800" y="1524000"/>
          <a:ext cx="6857999" cy="29186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54161"/>
                <a:gridCol w="2451919"/>
                <a:gridCol w="2451919"/>
              </a:tblGrid>
              <a:tr h="81554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Phương pháp đánh giá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Mô tả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Công cụ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8005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Quan sát nơi </a:t>
                      </a:r>
                      <a:r>
                        <a:rPr lang="en-US" sz="2000" smtClean="0">
                          <a:effectLst/>
                        </a:rPr>
                        <a:t>thực</a:t>
                      </a:r>
                      <a:r>
                        <a:rPr lang="en-US" sz="2000" baseline="0" smtClean="0">
                          <a:effectLst/>
                        </a:rPr>
                        <a:t> tập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</a:rPr>
                        <a:t>-Người</a:t>
                      </a:r>
                      <a:r>
                        <a:rPr lang="en-US" sz="2000" baseline="0" smtClean="0">
                          <a:effectLst/>
                        </a:rPr>
                        <a:t> học </a:t>
                      </a:r>
                      <a:r>
                        <a:rPr lang="en-US" sz="2000" smtClean="0">
                          <a:effectLst/>
                        </a:rPr>
                        <a:t>thực</a:t>
                      </a:r>
                      <a:r>
                        <a:rPr lang="en-US" sz="2000" baseline="0" smtClean="0">
                          <a:effectLst/>
                        </a:rPr>
                        <a:t> tập ở các xưởng.</a:t>
                      </a:r>
                      <a:r>
                        <a:rPr lang="en-US" sz="2000" smtClean="0">
                          <a:effectLst/>
                        </a:rPr>
                        <a:t> 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</a:rPr>
                        <a:t>-Minh họa </a:t>
                      </a:r>
                      <a:r>
                        <a:rPr lang="en-US" sz="2000">
                          <a:effectLst/>
                        </a:rPr>
                        <a:t>qui trình hoặc các bước sản xuất sản </a:t>
                      </a:r>
                      <a:r>
                        <a:rPr lang="en-US" sz="2000" smtClean="0">
                          <a:effectLst/>
                        </a:rPr>
                        <a:t>phẩm. 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</a:rPr>
                        <a:t>-Bảng</a:t>
                      </a:r>
                      <a:r>
                        <a:rPr lang="en-US" sz="2000" baseline="0" smtClean="0">
                          <a:effectLst/>
                        </a:rPr>
                        <a:t> </a:t>
                      </a:r>
                      <a:r>
                        <a:rPr lang="en-US" sz="2000" smtClean="0">
                          <a:effectLst/>
                        </a:rPr>
                        <a:t>hướng dẫn cho người</a:t>
                      </a:r>
                      <a:r>
                        <a:rPr lang="en-US" sz="2000" baseline="0" smtClean="0">
                          <a:effectLst/>
                        </a:rPr>
                        <a:t> học </a:t>
                      </a:r>
                      <a:endParaRPr lang="en-US" sz="200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</a:rPr>
                        <a:t>-Bảng liệt </a:t>
                      </a:r>
                      <a:r>
                        <a:rPr lang="en-US" sz="2000">
                          <a:effectLst/>
                        </a:rPr>
                        <a:t>kê mục cần kiểm tra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</a:rPr>
                        <a:t>-Bảng</a:t>
                      </a:r>
                      <a:r>
                        <a:rPr lang="en-US" sz="2000" baseline="0" smtClean="0">
                          <a:effectLst/>
                        </a:rPr>
                        <a:t> </a:t>
                      </a:r>
                      <a:r>
                        <a:rPr lang="en-US" sz="2000" smtClean="0">
                          <a:effectLst/>
                        </a:rPr>
                        <a:t>mô tả </a:t>
                      </a:r>
                      <a:r>
                        <a:rPr lang="en-US" sz="2000">
                          <a:effectLst/>
                        </a:rPr>
                        <a:t>năng lực thực hiện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5165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5868243"/>
              </p:ext>
            </p:extLst>
          </p:nvPr>
        </p:nvGraphicFramePr>
        <p:xfrm>
          <a:off x="1295400" y="1981200"/>
          <a:ext cx="7086600" cy="3276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19300"/>
                <a:gridCol w="2533650"/>
                <a:gridCol w="2533650"/>
              </a:tblGrid>
              <a:tr h="108011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Phương pháp đánh giá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Mô tả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Công cụ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19648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Quan sát mô phỏng </a:t>
                      </a:r>
                      <a:r>
                        <a:rPr lang="en-US" sz="2000" smtClean="0">
                          <a:effectLst/>
                        </a:rPr>
                        <a:t>môi</a:t>
                      </a:r>
                      <a:r>
                        <a:rPr lang="en-US" sz="2000" baseline="0" smtClean="0">
                          <a:effectLst/>
                        </a:rPr>
                        <a:t> trường thực tập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smtClean="0">
                          <a:effectLst/>
                        </a:rPr>
                        <a:t>Mô phỏng</a:t>
                      </a:r>
                      <a:endParaRPr lang="en-US" sz="200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</a:rPr>
                        <a:t>những </a:t>
                      </a:r>
                      <a:r>
                        <a:rPr lang="en-US" sz="2000">
                          <a:effectLst/>
                        </a:rPr>
                        <a:t>tình huống ở nơi </a:t>
                      </a:r>
                      <a:r>
                        <a:rPr lang="en-US" sz="2000" smtClean="0">
                          <a:effectLst/>
                        </a:rPr>
                        <a:t>thực</a:t>
                      </a:r>
                      <a:r>
                        <a:rPr lang="en-US" sz="2000" baseline="0" smtClean="0">
                          <a:effectLst/>
                        </a:rPr>
                        <a:t> tập của </a:t>
                      </a:r>
                      <a:r>
                        <a:rPr lang="en-US" sz="2000" smtClean="0">
                          <a:effectLst/>
                        </a:rPr>
                        <a:t>người</a:t>
                      </a:r>
                      <a:r>
                        <a:rPr lang="en-US" sz="2000" baseline="0" smtClean="0">
                          <a:effectLst/>
                        </a:rPr>
                        <a:t> học 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</a:rPr>
                        <a:t>-Bảng</a:t>
                      </a:r>
                      <a:r>
                        <a:rPr lang="en-US" sz="2000" baseline="0" smtClean="0">
                          <a:effectLst/>
                        </a:rPr>
                        <a:t> </a:t>
                      </a:r>
                      <a:r>
                        <a:rPr lang="en-US" sz="2000" smtClean="0">
                          <a:effectLst/>
                        </a:rPr>
                        <a:t>hướng dẫn cho người</a:t>
                      </a:r>
                      <a:r>
                        <a:rPr lang="en-US" sz="2000" baseline="0" smtClean="0">
                          <a:effectLst/>
                        </a:rPr>
                        <a:t> học </a:t>
                      </a:r>
                      <a:endParaRPr lang="en-US" sz="2000" smtClean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</a:rPr>
                        <a:t>-Bảng liệt kê mục cần kiểm tra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</a:rPr>
                        <a:t>-Bảng</a:t>
                      </a:r>
                      <a:r>
                        <a:rPr lang="en-US" sz="2000" baseline="0" smtClean="0">
                          <a:effectLst/>
                        </a:rPr>
                        <a:t> </a:t>
                      </a:r>
                      <a:r>
                        <a:rPr lang="en-US" sz="2000" smtClean="0">
                          <a:effectLst/>
                        </a:rPr>
                        <a:t>mô tả năng lực thực hiện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2237509" y="611832"/>
            <a:ext cx="40966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PHƯƠNG PHÁP ĐÁNH GIÁ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3841307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1261078"/>
              </p:ext>
            </p:extLst>
          </p:nvPr>
        </p:nvGraphicFramePr>
        <p:xfrm>
          <a:off x="457200" y="685800"/>
          <a:ext cx="7467600" cy="4191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89200"/>
                <a:gridCol w="2489200"/>
                <a:gridCol w="2489200"/>
              </a:tblGrid>
              <a:tr h="74590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Phương pháp </a:t>
                      </a:r>
                      <a:endParaRPr lang="en-US" sz="200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đánh </a:t>
                      </a: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giá</a:t>
                      </a:r>
                      <a:endParaRPr lang="en-US" sz="20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Mô tả</a:t>
                      </a:r>
                      <a:endParaRPr lang="en-US" sz="20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cụ</a:t>
                      </a:r>
                      <a:endParaRPr lang="en-US" sz="20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44509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Kế hoạch </a:t>
                      </a: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(bao </a:t>
                      </a: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gồm </a:t>
                      </a: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các</a:t>
                      </a:r>
                      <a:r>
                        <a:rPr lang="en-US" sz="20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</a:t>
                      </a: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việc dựa trên kế hoạch)</a:t>
                      </a:r>
                      <a:endParaRPr lang="en-US" sz="20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Người đánh giá đặt ra vấn đề và hoàn thành trong khoảng thời </a:t>
                      </a: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gian  (liên </a:t>
                      </a: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quan đến sản </a:t>
                      </a: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phẩm,</a:t>
                      </a:r>
                      <a:r>
                        <a:rPr lang="en-US" sz="20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t</a:t>
                      </a: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hiết </a:t>
                      </a: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kế cái gì hay giải quyết vấn đề. Vấn đề này có liên quan tới người </a:t>
                      </a: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học)</a:t>
                      </a:r>
                      <a:endParaRPr lang="en-US" sz="20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Bảng </a:t>
                      </a: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 dẫn cho </a:t>
                      </a:r>
                      <a:r>
                        <a:rPr lang="en-US" sz="2000" smtClean="0">
                          <a:effectLst/>
                        </a:rPr>
                        <a:t>người</a:t>
                      </a:r>
                      <a:r>
                        <a:rPr lang="en-US" sz="2000" baseline="0" smtClean="0">
                          <a:effectLst/>
                        </a:rPr>
                        <a:t> học </a:t>
                      </a: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và </a:t>
                      </a: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người đánh </a:t>
                      </a: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giá.</a:t>
                      </a:r>
                      <a:endParaRPr lang="en-US" sz="20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Người </a:t>
                      </a: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đánh giá liệt kê các ý </a:t>
                      </a: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kiến thành</a:t>
                      </a:r>
                      <a:r>
                        <a:rPr lang="en-US" sz="20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bảng.</a:t>
                      </a:r>
                      <a:endParaRPr lang="en-US" sz="20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0627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0877824"/>
              </p:ext>
            </p:extLst>
          </p:nvPr>
        </p:nvGraphicFramePr>
        <p:xfrm>
          <a:off x="762000" y="685800"/>
          <a:ext cx="7315200" cy="41148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38400"/>
                <a:gridCol w="2438400"/>
                <a:gridCol w="2438400"/>
              </a:tblGrid>
              <a:tr h="100766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Phương pháp đánh giá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Mô tả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cụ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10713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Vấn đáp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Người đánh giá đặt những câu hỏi liên quan đến kiến thức và kỹ năng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Bảng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danh sách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các câu hỏi hoặc ngân hàng câu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hỏi.</a:t>
                      </a:r>
                      <a:endParaRPr lang="en-US" sz="24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Bảng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đáp án.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5058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0279612"/>
              </p:ext>
            </p:extLst>
          </p:nvPr>
        </p:nvGraphicFramePr>
        <p:xfrm>
          <a:off x="990600" y="1066800"/>
          <a:ext cx="7010400" cy="3657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36800"/>
                <a:gridCol w="2336800"/>
                <a:gridCol w="2336800"/>
              </a:tblGrid>
              <a:tr h="71362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Phương pháp </a:t>
                      </a:r>
                      <a:endParaRPr lang="en-US" sz="200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đánh </a:t>
                      </a: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giá</a:t>
                      </a:r>
                      <a:endParaRPr lang="en-US" sz="20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Mô tả</a:t>
                      </a:r>
                      <a:endParaRPr lang="en-US" sz="20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cụ</a:t>
                      </a:r>
                      <a:endParaRPr lang="en-US" sz="20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94397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Trắc nghiệm</a:t>
                      </a:r>
                      <a:endParaRPr lang="en-US" sz="20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Ngân hàng câu hỏi. Mỗi câu hỏi có nhiều phương án lựa chọn. Người </a:t>
                      </a: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học</a:t>
                      </a:r>
                      <a:r>
                        <a:rPr lang="en-US" sz="20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sẽ </a:t>
                      </a: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chọn phương án đúng từ câu hỏi đưa ra.</a:t>
                      </a:r>
                      <a:endParaRPr lang="en-US" sz="20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Bảng</a:t>
                      </a:r>
                      <a:r>
                        <a:rPr lang="en-US" sz="20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hướng dẫn </a:t>
                      </a: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cho người </a:t>
                      </a: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học </a:t>
                      </a: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và người đánh giá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Bài kiểm </a:t>
                      </a: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tra trắc </a:t>
                      </a: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nghiệm.</a:t>
                      </a:r>
                      <a:endParaRPr lang="en-US" sz="20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Phiếu trả </a:t>
                      </a: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lời và thang điểm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0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6836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8986023"/>
              </p:ext>
            </p:extLst>
          </p:nvPr>
        </p:nvGraphicFramePr>
        <p:xfrm>
          <a:off x="990600" y="838200"/>
          <a:ext cx="7162800" cy="4206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87600"/>
                <a:gridCol w="2387600"/>
                <a:gridCol w="2387600"/>
              </a:tblGrid>
              <a:tr h="78678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Phương pháp đánh giá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Mô tả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cụ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41361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Tự luận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(câu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trả lời ngắn)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Câu hỏi đặt ra độc lập và yêu cầu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trả lời một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đoạn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văn.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Nói chung là câu hỏi mở. Không chú trọng kiến thức bài làm. Đánh giá độc lập.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-Bảng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hướng dẫn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cho người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học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và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người đánh giá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-Bảng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câu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hỏi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-Phiếu trả lời 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50231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0748394"/>
              </p:ext>
            </p:extLst>
          </p:nvPr>
        </p:nvGraphicFramePr>
        <p:xfrm>
          <a:off x="838200" y="838200"/>
          <a:ext cx="7543800" cy="4419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14600"/>
                <a:gridCol w="2514600"/>
                <a:gridCol w="2514600"/>
              </a:tblGrid>
              <a:tr h="86231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Phương pháp đánh giá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Mô tả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cụ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55728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Tự luận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(bài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kiểm tra viết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về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một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vấn đề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Người đánh giá đưa ra chủ đề. Người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học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được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yêu cầu viết trả lời chủ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đề.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-Bảng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hướng dẫn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cho người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học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và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người đánh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giá.</a:t>
                      </a:r>
                      <a:endParaRPr lang="en-US" sz="24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-Bảng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câu hỏi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bài tiểu luận, chủ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đề. </a:t>
                      </a:r>
                      <a:endParaRPr lang="en-US" sz="24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5164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3095861"/>
              </p:ext>
            </p:extLst>
          </p:nvPr>
        </p:nvGraphicFramePr>
        <p:xfrm>
          <a:off x="762000" y="914400"/>
          <a:ext cx="7620000" cy="382022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40000"/>
                <a:gridCol w="2540000"/>
                <a:gridCol w="2540000"/>
              </a:tblGrid>
              <a:tr h="83102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Phương pháp đánh giá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Mô tả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cụ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97897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Bài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báo cáo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Bài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báo cáo từ: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-Người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giám sát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-Khách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hàng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-Người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phân phối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Bảng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hướng dẫn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cho người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học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và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người đánh giá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Bảng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mẫu hay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câu hỏi  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2323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9281209"/>
              </p:ext>
            </p:extLst>
          </p:nvPr>
        </p:nvGraphicFramePr>
        <p:xfrm>
          <a:off x="762000" y="838200"/>
          <a:ext cx="7543800" cy="4206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14600"/>
                <a:gridCol w="2514600"/>
                <a:gridCol w="2514600"/>
              </a:tblGrid>
              <a:tr h="76454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Phương pháp đánh giá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Mô tả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cụ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74065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Bảng hồ sơ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tin lưu trữ liên quan đến những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yêu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cầu… ví dụ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các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việc,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các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thiết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kế, tài liệu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về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thực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tập.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Bảng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hướng dẫn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cho người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học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và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người đánh giá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Bảng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liệt kê các kết luận hay danh mục các nội dung cần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0949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38200" y="304800"/>
            <a:ext cx="79248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>
                <a:latin typeface="Times New Roman" pitchFamily="18" charset="0"/>
                <a:cs typeface="Times New Roman" pitchFamily="18" charset="0"/>
              </a:rPr>
              <a:t>Các nhân tố ảnh hưởng đến phương pháp đánh giá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lnSpc>
                <a:spcPct val="150000"/>
              </a:lnSpc>
            </a:pPr>
            <a:endParaRPr lang="en-US" sz="28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	-Cách thức tổ chức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	-Thời 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gian và kinh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phí thực hiện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	-Điều kiện thu 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thập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thông tin đánh giá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	-Đúng nguyên tắc, qui trình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-Năng lực người đánh giá</a:t>
            </a:r>
          </a:p>
          <a:p>
            <a:pPr lvl="0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	-Số 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lượng người đánh giá tham dự</a:t>
            </a:r>
          </a:p>
        </p:txBody>
      </p:sp>
    </p:spTree>
    <p:extLst>
      <p:ext uri="{BB962C8B-B14F-4D97-AF65-F5344CB8AC3E}">
        <p14:creationId xmlns:p14="http://schemas.microsoft.com/office/powerpoint/2010/main" val="2471971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685800" y="827782"/>
            <a:ext cx="17110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	2/	</a:t>
            </a:r>
            <a:endParaRPr lang="en-US" b="1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85800" y="685800"/>
            <a:ext cx="79248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Công cụ đánh giá</a:t>
            </a:r>
          </a:p>
          <a:p>
            <a:pPr lvl="0" algn="just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	- Thu 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thập thông tin đánh giá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theo những nguyên tắt. </a:t>
            </a:r>
          </a:p>
          <a:p>
            <a:pPr lvl="0" algn="just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	- Thu 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thập thông tin đánh giá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bao gồm những 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yếu tố chính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về đánh giá.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253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5800" y="609600"/>
            <a:ext cx="746760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Công </a:t>
            </a:r>
            <a:r>
              <a:rPr lang="en-US" sz="2800" b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cụ đánh giá</a:t>
            </a:r>
          </a:p>
          <a:p>
            <a:pPr lvl="0"/>
            <a:endParaRPr lang="en-US" sz="240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Bảng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liệt kê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của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người đánh giá</a:t>
            </a:r>
          </a:p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+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Cách trình bày</a:t>
            </a:r>
          </a:p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+ Tổ chức </a:t>
            </a:r>
          </a:p>
          <a:p>
            <a:r>
              <a:rPr lang="en-US" sz="240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+ Cách thực hiện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Bảng hướng dẫn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cho người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học và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người đánh giá</a:t>
            </a:r>
          </a:p>
          <a:p>
            <a:pPr lvl="0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Thi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viết</a:t>
            </a:r>
          </a:p>
          <a:p>
            <a:pPr lvl="0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Thi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vấn đáp</a:t>
            </a:r>
          </a:p>
          <a:p>
            <a:pPr lvl="0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Bảng kinh nghiệm về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đánh giá </a:t>
            </a:r>
          </a:p>
          <a:p>
            <a:pPr lvl="0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Bảng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phỏng vấn</a:t>
            </a:r>
          </a:p>
        </p:txBody>
      </p:sp>
    </p:spTree>
    <p:extLst>
      <p:ext uri="{BB962C8B-B14F-4D97-AF65-F5344CB8AC3E}">
        <p14:creationId xmlns:p14="http://schemas.microsoft.com/office/powerpoint/2010/main" val="19869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28600"/>
            <a:ext cx="7036072" cy="472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1219200" y="2819400"/>
            <a:ext cx="1371599" cy="156966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>
                <a:latin typeface="Times New Roman" pitchFamily="18" charset="0"/>
                <a:cs typeface="Times New Roman" pitchFamily="18" charset="0"/>
              </a:rPr>
              <a:t>Đánh giá năng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lực thực hiện</a:t>
            </a:r>
          </a:p>
          <a:p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91690" y="2590800"/>
            <a:ext cx="1447800" cy="156966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Số người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tham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dự đánh giá</a:t>
            </a:r>
          </a:p>
          <a:p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405751" y="3004065"/>
            <a:ext cx="1350819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Bảng liệt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kê</a:t>
            </a:r>
          </a:p>
        </p:txBody>
      </p:sp>
      <p:sp>
        <p:nvSpPr>
          <p:cNvPr id="5" name="Rectangle 4"/>
          <p:cNvSpPr/>
          <p:nvPr/>
        </p:nvSpPr>
        <p:spPr>
          <a:xfrm>
            <a:off x="5980552" y="2819400"/>
            <a:ext cx="1330030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>
                <a:latin typeface="Times New Roman" pitchFamily="18" charset="0"/>
                <a:cs typeface="Times New Roman" pitchFamily="18" charset="0"/>
              </a:rPr>
              <a:t>Công cụ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sử dụng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819400" y="228600"/>
            <a:ext cx="3249608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n-US" sz="3600">
                <a:latin typeface="Times New Roman" pitchFamily="18" charset="0"/>
                <a:cs typeface="Times New Roman" pitchFamily="18" charset="0"/>
              </a:rPr>
              <a:t>Chi phí đánh giá</a:t>
            </a:r>
          </a:p>
        </p:txBody>
      </p:sp>
    </p:spTree>
    <p:extLst>
      <p:ext uri="{BB962C8B-B14F-4D97-AF65-F5344CB8AC3E}">
        <p14:creationId xmlns:p14="http://schemas.microsoft.com/office/powerpoint/2010/main" val="15987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66800" y="512618"/>
            <a:ext cx="65532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Dạng lựa chọn (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kiểm tra khách quan)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- Đúng/Sai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- Nối câu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- Trắc nghiệm</a:t>
            </a:r>
          </a:p>
          <a:p>
            <a:pPr lvl="0">
              <a:lnSpc>
                <a:spcPct val="150000"/>
              </a:lnSpc>
            </a:pP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itchFamily="18" charset="0"/>
                <a:cs typeface="Times New Roman" pitchFamily="18" charset="0"/>
              </a:rPr>
              <a:t>Dạng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lựa chọn (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kiểm tra chủ quan)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- Hoàn thành câu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- Câu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trả lời ngắn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- Bài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tiểu luận</a:t>
            </a:r>
          </a:p>
        </p:txBody>
      </p:sp>
    </p:spTree>
    <p:extLst>
      <p:ext uri="{BB962C8B-B14F-4D97-AF65-F5344CB8AC3E}">
        <p14:creationId xmlns:p14="http://schemas.microsoft.com/office/powerpoint/2010/main" val="1949320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3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57200"/>
            <a:ext cx="8891471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2455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" y="533400"/>
            <a:ext cx="86106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Bài 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kiểm tra dạng trắc nghiệm</a:t>
            </a:r>
          </a:p>
          <a:p>
            <a:pPr lvl="0">
              <a:lnSpc>
                <a:spcPct val="150000"/>
              </a:lnSpc>
            </a:pPr>
            <a:endParaRPr lang="en-US" sz="240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Liệt kê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trong phần câu hỏi được gọi là gốc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Gốc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không nên liệt kê đầy đủ dẫn đến đáp án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Có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ít nhất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và có thể 5 đáp án 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Bao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gồm câu trả lời sai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Mỗi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lựa chọn nên để một dòng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Phân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tán câu trả lời đúng. Có thể sử dụng may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mắn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trong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trả lời bài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kiểm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tra trắc nghiệm.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833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457200"/>
            <a:ext cx="746760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Bài kiểm tra trắc 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nghiệm</a:t>
            </a:r>
          </a:p>
          <a:p>
            <a:pPr algn="ctr">
              <a:lnSpc>
                <a:spcPct val="150000"/>
              </a:lnSpc>
            </a:pPr>
            <a:endParaRPr lang="en-US" sz="28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-Độ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dài câu trả lời giống nhau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-Tránh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làm khó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cho người làm bài khi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chọn câu trả lời vượt qua trang khác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-Nếu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câu hỏi dạng phủ định thì nên gạch dưới từ phủ định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-Tránh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dùng tất cả câu trên là đúng nhiều lần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-Tránh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dùng tất cả câu trên là sai nhiều lần</a:t>
            </a:r>
          </a:p>
          <a:p>
            <a:pPr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-Tránh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dùng câu hỏi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về quan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điểm </a:t>
            </a:r>
          </a:p>
        </p:txBody>
      </p:sp>
    </p:spTree>
    <p:extLst>
      <p:ext uri="{BB962C8B-B14F-4D97-AF65-F5344CB8AC3E}">
        <p14:creationId xmlns:p14="http://schemas.microsoft.com/office/powerpoint/2010/main" val="907584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5800" y="457200"/>
            <a:ext cx="8001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Ưu điểm </a:t>
            </a:r>
            <a:r>
              <a:rPr lang="en-US" sz="32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của dạng bài kiểm tra trắc 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nghiệm</a:t>
            </a:r>
          </a:p>
          <a:p>
            <a:pPr>
              <a:lnSpc>
                <a:spcPct val="150000"/>
              </a:lnSpc>
            </a:pP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Nội dung bao phủ lớn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Kiểm soát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chặt về nội dung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Hiệu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quả và đáng tin cậy về điểm số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Dạng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hiểu biết ở nhiều cấp độ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khác nhau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Ít phụ thuộc vào kỹ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năng viết</a:t>
            </a:r>
          </a:p>
        </p:txBody>
      </p:sp>
    </p:spTree>
    <p:extLst>
      <p:ext uri="{BB962C8B-B14F-4D97-AF65-F5344CB8AC3E}">
        <p14:creationId xmlns:p14="http://schemas.microsoft.com/office/powerpoint/2010/main" val="784011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5800" y="685800"/>
            <a:ext cx="7924800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Nhược điểm của dạng bài kiểm tra trắc </a:t>
            </a:r>
            <a:r>
              <a:rPr lang="en-US" sz="28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nghiệm</a:t>
            </a:r>
          </a:p>
          <a:p>
            <a:pPr algn="ctr">
              <a:lnSpc>
                <a:spcPct val="150000"/>
              </a:lnSpc>
            </a:pP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Thời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gian đòi hỏi phải lựa chọn nhanh câu trả lời đúng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Điểm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số cao dựa trên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kỹ năng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đọc và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trả lời câu hỏi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Khó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đánh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giá,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tổng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hợp.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Không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thích hợp cho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đánh giá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kết quả đầu ra yêu cầu dựa trên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năng lực thực hiện.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8708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9718868"/>
              </p:ext>
            </p:extLst>
          </p:nvPr>
        </p:nvGraphicFramePr>
        <p:xfrm>
          <a:off x="838200" y="838200"/>
          <a:ext cx="7162800" cy="46634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79043"/>
                <a:gridCol w="5671348"/>
                <a:gridCol w="512409"/>
              </a:tblGrid>
              <a:tr h="2552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Câu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Quy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trình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đăng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ký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dành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cho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khách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đặt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phòng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bắt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đầu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từ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khi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5261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Nhận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thoại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đặt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phòng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tới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quầy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lễ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tân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5261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Nhận điện thoại đặt phòng tới buồng. 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5261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Cửa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khách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sạn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tới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buồng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5261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Thư điện tử đặt phòng tới quầy lễ tân. 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52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Câu 2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Sự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khác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nhau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giữa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thanh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toán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bằng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tiền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mặt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và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thanh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toán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bằng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thẻ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dụng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là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5261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Địa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điểm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thanh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toán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255261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Thời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gian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thanh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toán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 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255261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Loại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khách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255261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Thời gian lưu trú.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901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Câu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3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Ngoại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trừ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thẻ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dụng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lễ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tân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khách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sạn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có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thể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chấp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nhận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thanh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toán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bằng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hình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thức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nào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sau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đây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6802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Thẻ ghi nợ 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26802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Thẻ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khách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hàng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thân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thiết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26802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Thẻ thành viên 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26802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Chứng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minh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nhân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dân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838200" y="0"/>
            <a:ext cx="6959983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VÍ DỤ: HÃY CHỌN CÂU TRẢ LỜI ĐÚNG</a:t>
            </a:r>
            <a:endParaRPr lang="en-US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6463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177313306"/>
              </p:ext>
            </p:extLst>
          </p:nvPr>
        </p:nvGraphicFramePr>
        <p:xfrm>
          <a:off x="533400" y="3180019"/>
          <a:ext cx="7696200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4050"/>
                <a:gridCol w="1924050"/>
                <a:gridCol w="1924050"/>
                <a:gridCol w="1924050"/>
              </a:tblGrid>
              <a:tr h="723900">
                <a:tc>
                  <a:txBody>
                    <a:bodyPr/>
                    <a:lstStyle/>
                    <a:p>
                      <a:pPr algn="ctr"/>
                      <a:r>
                        <a:rPr lang="en-US" sz="2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Câu</a:t>
                      </a:r>
                      <a:endParaRPr lang="en-US" sz="2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Mức</a:t>
                      </a:r>
                      <a:r>
                        <a:rPr lang="en-US" sz="2900" dirty="0" smtClean="0">
                          <a:latin typeface="Times New Roman" pitchFamily="18" charset="0"/>
                          <a:cs typeface="Times New Roman" pitchFamily="18" charset="0"/>
                        </a:rPr>
                        <a:t> I</a:t>
                      </a:r>
                      <a:endParaRPr lang="en-US" sz="2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Mức</a:t>
                      </a:r>
                      <a:r>
                        <a:rPr lang="en-US" sz="2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II</a:t>
                      </a:r>
                      <a:endParaRPr lang="en-US" sz="2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Mức</a:t>
                      </a:r>
                      <a:r>
                        <a:rPr lang="en-US" sz="2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III</a:t>
                      </a:r>
                      <a:endParaRPr lang="en-US" sz="2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0359" marR="110359" marT="55179" marB="55179"/>
                </a:tc>
              </a:tr>
              <a:tr h="723900"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 dirty="0"/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 dirty="0"/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/>
                    </a:p>
                  </a:txBody>
                  <a:tcPr marL="110359" marR="110359" marT="55179" marB="55179"/>
                </a:tc>
              </a:tr>
              <a:tr h="723900">
                <a:tc>
                  <a:txBody>
                    <a:bodyPr/>
                    <a:lstStyle/>
                    <a:p>
                      <a:pPr algn="ctr"/>
                      <a:endParaRPr lang="en-US" sz="2900" b="1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 dirty="0"/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 dirty="0"/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/>
                    </a:p>
                  </a:txBody>
                  <a:tcPr marL="110359" marR="110359" marT="55179" marB="55179"/>
                </a:tc>
              </a:tr>
              <a:tr h="723900">
                <a:tc>
                  <a:txBody>
                    <a:bodyPr/>
                    <a:lstStyle/>
                    <a:p>
                      <a:pPr algn="ctr"/>
                      <a:endParaRPr lang="en-US" sz="2900" b="1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 dirty="0"/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 dirty="0"/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 dirty="0"/>
                    </a:p>
                  </a:txBody>
                  <a:tcPr marL="110359" marR="110359" marT="55179" marB="55179"/>
                </a:tc>
              </a:tr>
            </a:tbl>
          </a:graphicData>
        </a:graphic>
      </p:graphicFrame>
      <p:sp>
        <p:nvSpPr>
          <p:cNvPr id="8" name="Oval 7"/>
          <p:cNvSpPr/>
          <p:nvPr/>
        </p:nvSpPr>
        <p:spPr>
          <a:xfrm>
            <a:off x="1309639" y="4021267"/>
            <a:ext cx="457200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1285164" y="4759838"/>
            <a:ext cx="457200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12" name="Oval 11"/>
          <p:cNvSpPr/>
          <p:nvPr/>
        </p:nvSpPr>
        <p:spPr>
          <a:xfrm>
            <a:off x="1248952" y="5438450"/>
            <a:ext cx="457200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2" name="Rectangle 1"/>
          <p:cNvSpPr/>
          <p:nvPr/>
        </p:nvSpPr>
        <p:spPr>
          <a:xfrm>
            <a:off x="457200" y="77212"/>
            <a:ext cx="79629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Cấp độ nhận </a:t>
            </a:r>
            <a:r>
              <a:rPr lang="en-US" sz="2800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biết</a:t>
            </a:r>
          </a:p>
          <a:p>
            <a:endParaRPr lang="en-US" sz="2400" b="1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Mức I:	Biết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Mức II:	Hiểu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Mức III:	Áp dụng</a:t>
            </a:r>
          </a:p>
          <a:p>
            <a:pPr lvl="0"/>
            <a:endParaRPr lang="en-US" sz="280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Hãy cho biết các câu hỏi trắc nghiệm ở mức độ nào ?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6016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52944" y="381000"/>
            <a:ext cx="748145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Dạng 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câu trả </a:t>
            </a:r>
            <a:r>
              <a:rPr lang="en-US" sz="32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lời 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đối lập</a:t>
            </a:r>
          </a:p>
          <a:p>
            <a:pPr algn="ctr">
              <a:lnSpc>
                <a:spcPct val="150000"/>
              </a:lnSpc>
            </a:pPr>
            <a:endParaRPr lang="en-US" sz="24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itchFamily="18" charset="0"/>
                <a:cs typeface="Times New Roman" pitchFamily="18" charset="0"/>
              </a:rPr>
              <a:t>Liên quan đến việc lựa chọn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một trong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hai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phương án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- Đúng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/ sai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- Có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/ không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Chủ yếu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là về kiến thức và sự hiểu biết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- Có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thể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làm bài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ở cấp độ cao hơn</a:t>
            </a:r>
          </a:p>
        </p:txBody>
      </p:sp>
    </p:spTree>
    <p:extLst>
      <p:ext uri="{BB962C8B-B14F-4D97-AF65-F5344CB8AC3E}">
        <p14:creationId xmlns:p14="http://schemas.microsoft.com/office/powerpoint/2010/main" val="3783030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57200"/>
            <a:ext cx="82296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Dạng đúng và 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sai</a:t>
            </a:r>
          </a:p>
          <a:p>
            <a:pPr algn="ctr">
              <a:lnSpc>
                <a:spcPct val="150000"/>
              </a:lnSpc>
            </a:pPr>
            <a:endParaRPr lang="en-US" sz="24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Khoảng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một nữa câu đúng và nữa câu sai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Câu trả lời đơn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giản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Không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cần phải liệt kê tất cả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Sử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dụng trực tiếp.Tránh dùng từ chỉ nghĩa chung như lớn, nhiều và ít</a:t>
            </a:r>
          </a:p>
        </p:txBody>
      </p:sp>
    </p:spTree>
    <p:extLst>
      <p:ext uri="{BB962C8B-B14F-4D97-AF65-F5344CB8AC3E}">
        <p14:creationId xmlns:p14="http://schemas.microsoft.com/office/powerpoint/2010/main" val="3383603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81000" y="874693"/>
            <a:ext cx="806836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itchFamily="18" charset="0"/>
                <a:cs typeface="Times New Roman" pitchFamily="18" charset="0"/>
              </a:rPr>
              <a:t>Câu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1: 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Tiêu chuẩn bảo đảm thanh toán bao gồm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người </a:t>
            </a:r>
          </a:p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và 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phương thức thanh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toán. 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0334" y="1828800"/>
            <a:ext cx="7959230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itchFamily="18" charset="0"/>
                <a:cs typeface="Times New Roman" pitchFamily="18" charset="0"/>
              </a:rPr>
              <a:t>Câu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2: 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Phiếu đăng ký cần phải có thông tin và chữ ký </a:t>
            </a:r>
            <a:endParaRPr lang="en-US" sz="28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của lễ tân.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81000" y="2743200"/>
            <a:ext cx="842724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itchFamily="18" charset="0"/>
                <a:cs typeface="Times New Roman" pitchFamily="18" charset="0"/>
              </a:rPr>
              <a:t>Câu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3: 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Thời gian lưu trú được xác nhận khi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khách </a:t>
            </a:r>
            <a:r>
              <a:rPr lang="en-US" sz="2800"/>
              <a:t>Hoàn </a:t>
            </a:r>
            <a:endParaRPr lang="en-US" sz="2800" smtClean="0"/>
          </a:p>
          <a:p>
            <a:r>
              <a:rPr lang="en-US" sz="2800" smtClean="0"/>
              <a:t>tất </a:t>
            </a:r>
            <a:r>
              <a:rPr lang="en-US" sz="2800"/>
              <a:t>thủ tục nhận </a:t>
            </a:r>
            <a:r>
              <a:rPr lang="en-US" sz="2800" smtClean="0"/>
              <a:t>buồng.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55286" y="0"/>
            <a:ext cx="6525825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VÍ DỤ</a:t>
            </a:r>
            <a:r>
              <a:rPr lang="en-US" sz="2800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 CÂU SAU ĐÂY ĐÚNG HAY SAI</a:t>
            </a:r>
            <a:endParaRPr lang="en-US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223443801"/>
              </p:ext>
            </p:extLst>
          </p:nvPr>
        </p:nvGraphicFramePr>
        <p:xfrm>
          <a:off x="663364" y="3810000"/>
          <a:ext cx="7696200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4050"/>
                <a:gridCol w="1924050"/>
                <a:gridCol w="1924050"/>
                <a:gridCol w="1924050"/>
              </a:tblGrid>
              <a:tr h="723900">
                <a:tc>
                  <a:txBody>
                    <a:bodyPr/>
                    <a:lstStyle/>
                    <a:p>
                      <a:pPr algn="ctr"/>
                      <a:r>
                        <a:rPr lang="en-US" sz="2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Câu</a:t>
                      </a:r>
                      <a:endParaRPr lang="en-US" sz="2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900" smtClean="0">
                          <a:latin typeface="Times New Roman" pitchFamily="18" charset="0"/>
                          <a:cs typeface="Times New Roman" pitchFamily="18" charset="0"/>
                        </a:rPr>
                        <a:t>Đúng</a:t>
                      </a:r>
                      <a:endParaRPr lang="en-US" sz="2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900" smtClean="0">
                          <a:latin typeface="Times New Roman" pitchFamily="18" charset="0"/>
                          <a:cs typeface="Times New Roman" pitchFamily="18" charset="0"/>
                        </a:rPr>
                        <a:t>Sai</a:t>
                      </a:r>
                      <a:endParaRPr lang="en-US" sz="2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900" smtClean="0">
                          <a:latin typeface="Times New Roman" pitchFamily="18" charset="0"/>
                          <a:cs typeface="Times New Roman" pitchFamily="18" charset="0"/>
                        </a:rPr>
                        <a:t>Ghi chú</a:t>
                      </a:r>
                      <a:endParaRPr lang="en-US" sz="2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0359" marR="110359" marT="55179" marB="55179"/>
                </a:tc>
              </a:tr>
              <a:tr h="723900"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 dirty="0"/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 dirty="0"/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/>
                    </a:p>
                  </a:txBody>
                  <a:tcPr marL="110359" marR="110359" marT="55179" marB="55179"/>
                </a:tc>
              </a:tr>
              <a:tr h="723900">
                <a:tc>
                  <a:txBody>
                    <a:bodyPr/>
                    <a:lstStyle/>
                    <a:p>
                      <a:pPr algn="ctr"/>
                      <a:endParaRPr lang="en-US" sz="2900" b="1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 dirty="0"/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 dirty="0"/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/>
                    </a:p>
                  </a:txBody>
                  <a:tcPr marL="110359" marR="110359" marT="55179" marB="55179"/>
                </a:tc>
              </a:tr>
              <a:tr h="723900">
                <a:tc>
                  <a:txBody>
                    <a:bodyPr/>
                    <a:lstStyle/>
                    <a:p>
                      <a:pPr algn="ctr"/>
                      <a:endParaRPr lang="en-US" sz="2900" b="1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 dirty="0"/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 dirty="0"/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 dirty="0"/>
                    </a:p>
                  </a:txBody>
                  <a:tcPr marL="110359" marR="110359" marT="55179" marB="55179"/>
                </a:tc>
              </a:tr>
            </a:tbl>
          </a:graphicData>
        </a:graphic>
      </p:graphicFrame>
      <p:sp>
        <p:nvSpPr>
          <p:cNvPr id="10" name="Oval 9"/>
          <p:cNvSpPr/>
          <p:nvPr/>
        </p:nvSpPr>
        <p:spPr>
          <a:xfrm>
            <a:off x="1439603" y="4651248"/>
            <a:ext cx="457200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1415128" y="5389819"/>
            <a:ext cx="457200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12" name="Oval 11"/>
          <p:cNvSpPr/>
          <p:nvPr/>
        </p:nvSpPr>
        <p:spPr>
          <a:xfrm>
            <a:off x="1378916" y="6068431"/>
            <a:ext cx="457200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188928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90600" y="228600"/>
            <a:ext cx="662940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Dạng nối câu</a:t>
            </a:r>
          </a:p>
          <a:p>
            <a:pPr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Bao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gồm: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Cột câu hỏi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Cột  câu trả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lời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Đường gạch nối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cột với nhau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Gần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giống hình thức trắc nghiệm nhưng xây dựng dễ và hiệu quả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hơn.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Đánh giá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kiến thức,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sự thông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minh và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được ứng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dụng ở cấp độ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nhiều cấp độ.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261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-152400"/>
            <a:ext cx="880110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VÍ DỤ</a:t>
            </a:r>
            <a:r>
              <a:rPr lang="en-US" sz="36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36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Ở mỗi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dòng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của cột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A hãy chọn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đáp án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phù hợp nhất ở cột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B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Câu trả lời ở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cột B có thể dùng một hay nhiều hơn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hoặc không dùng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5576" y="2672687"/>
            <a:ext cx="4883624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u="sng" smtClean="0">
                <a:solidFill>
                  <a:srgbClr val="7030A0"/>
                </a:solidFill>
              </a:rPr>
              <a:t>Cột A</a:t>
            </a:r>
          </a:p>
          <a:p>
            <a:pPr marL="342900" indent="-342900">
              <a:buAutoNum type="arabicPeriod"/>
            </a:pPr>
            <a:r>
              <a:rPr lang="en-US" smtClean="0"/>
              <a:t>Tài </a:t>
            </a:r>
            <a:r>
              <a:rPr lang="en-US"/>
              <a:t>khoản của khách được mở </a:t>
            </a:r>
            <a:r>
              <a:rPr lang="en-US" smtClean="0"/>
              <a:t>khi</a:t>
            </a:r>
          </a:p>
          <a:p>
            <a:endParaRPr lang="en-US" smtClean="0"/>
          </a:p>
          <a:p>
            <a:r>
              <a:rPr lang="en-US" smtClean="0"/>
              <a:t>2. </a:t>
            </a:r>
            <a:r>
              <a:rPr lang="en-US"/>
              <a:t>Chìa khóa được trao cho khách </a:t>
            </a:r>
            <a:r>
              <a:rPr lang="en-US" smtClean="0"/>
              <a:t>khi</a:t>
            </a:r>
          </a:p>
          <a:p>
            <a:endParaRPr lang="en-US"/>
          </a:p>
          <a:p>
            <a:r>
              <a:rPr lang="en-US" smtClean="0"/>
              <a:t>3. </a:t>
            </a:r>
            <a:r>
              <a:rPr lang="en-US"/>
              <a:t>Sự giống nhau giữa bảo đảm thanh toán </a:t>
            </a:r>
            <a:endParaRPr lang="en-US" smtClean="0"/>
          </a:p>
          <a:p>
            <a:r>
              <a:rPr lang="en-US" smtClean="0"/>
              <a:t>thương </a:t>
            </a:r>
            <a:r>
              <a:rPr lang="en-US"/>
              <a:t>mại và bảo đảm thanh toán dịch </a:t>
            </a:r>
            <a:r>
              <a:rPr lang="en-US" smtClean="0"/>
              <a:t>vụ  </a:t>
            </a:r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5638800" y="2540675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b="1" u="sng">
                <a:solidFill>
                  <a:srgbClr val="7030A0"/>
                </a:solidFill>
              </a:rPr>
              <a:t>Cột </a:t>
            </a:r>
            <a:r>
              <a:rPr lang="en-US" b="1" u="sng" smtClean="0">
                <a:solidFill>
                  <a:srgbClr val="7030A0"/>
                </a:solidFill>
              </a:rPr>
              <a:t>B</a:t>
            </a:r>
            <a:endParaRPr lang="en-US" b="1" u="sng">
              <a:solidFill>
                <a:srgbClr val="7030A0"/>
              </a:solidFill>
            </a:endParaRPr>
          </a:p>
          <a:p>
            <a:endParaRPr lang="en-US" smtClean="0"/>
          </a:p>
          <a:p>
            <a:r>
              <a:rPr lang="en-US" smtClean="0"/>
              <a:t>A. Khách </a:t>
            </a:r>
            <a:r>
              <a:rPr lang="en-US"/>
              <a:t>hoàn tất thủ tục </a:t>
            </a:r>
            <a:endParaRPr lang="en-US" smtClean="0"/>
          </a:p>
          <a:p>
            <a:r>
              <a:rPr lang="en-US" smtClean="0"/>
              <a:t>nhận </a:t>
            </a:r>
            <a:r>
              <a:rPr lang="en-US"/>
              <a:t>buồng tại quầy lễ tân</a:t>
            </a:r>
            <a:r>
              <a:rPr lang="en-US" smtClean="0"/>
              <a:t>.</a:t>
            </a:r>
          </a:p>
          <a:p>
            <a:endParaRPr lang="en-US" smtClean="0"/>
          </a:p>
          <a:p>
            <a:r>
              <a:rPr lang="en-US" smtClean="0"/>
              <a:t>B. </a:t>
            </a:r>
            <a:r>
              <a:rPr lang="en-US"/>
              <a:t>Khách thanh toán. </a:t>
            </a:r>
            <a:endParaRPr lang="en-US" smtClean="0"/>
          </a:p>
          <a:p>
            <a:endParaRPr lang="en-US" smtClean="0"/>
          </a:p>
          <a:p>
            <a:r>
              <a:rPr lang="en-US" smtClean="0"/>
              <a:t>C. </a:t>
            </a:r>
            <a:r>
              <a:rPr lang="en-US"/>
              <a:t>Khách yêu cầu chìa khóa</a:t>
            </a:r>
            <a:r>
              <a:rPr lang="en-US" smtClean="0"/>
              <a:t>.</a:t>
            </a:r>
          </a:p>
          <a:p>
            <a:endParaRPr lang="en-US"/>
          </a:p>
          <a:p>
            <a:r>
              <a:rPr lang="en-US" smtClean="0"/>
              <a:t>D. </a:t>
            </a:r>
            <a:r>
              <a:rPr lang="en-US"/>
              <a:t>Tiền </a:t>
            </a:r>
            <a:r>
              <a:rPr lang="en-US" smtClean="0"/>
              <a:t>cọc</a:t>
            </a:r>
          </a:p>
          <a:p>
            <a:endParaRPr lang="en-US"/>
          </a:p>
          <a:p>
            <a:r>
              <a:rPr lang="en-US" smtClean="0"/>
              <a:t>E. </a:t>
            </a:r>
            <a:r>
              <a:rPr lang="en-US"/>
              <a:t>Chuyển khoản</a:t>
            </a:r>
          </a:p>
        </p:txBody>
      </p:sp>
    </p:spTree>
    <p:extLst>
      <p:ext uri="{BB962C8B-B14F-4D97-AF65-F5344CB8AC3E}">
        <p14:creationId xmlns:p14="http://schemas.microsoft.com/office/powerpoint/2010/main" val="3318763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6106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Xây dựng bài kiểm tra dạng 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nối câu</a:t>
            </a:r>
          </a:p>
          <a:p>
            <a:pPr algn="ctr">
              <a:lnSpc>
                <a:spcPct val="150000"/>
              </a:lnSpc>
            </a:pPr>
            <a:endParaRPr lang="en-US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Đơn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giản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về xây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dựng và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điểm số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Phù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hợp để đánh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giá người học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Giảm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thiểu yếu tố may rủi</a:t>
            </a:r>
          </a:p>
          <a:p>
            <a:pPr marL="342900" lvl="0" indent="-342900">
              <a:lnSpc>
                <a:spcPct val="150000"/>
              </a:lnSpc>
              <a:buFontTx/>
              <a:buChar char="-"/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Khuynh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hướng yêu cầu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người học kết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nối thông tin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phải chính xác.</a:t>
            </a:r>
          </a:p>
          <a:p>
            <a:pPr lvl="0">
              <a:lnSpc>
                <a:spcPct val="150000"/>
              </a:lnSpc>
            </a:pPr>
            <a:r>
              <a:rPr lang="en-US" sz="2400">
                <a:latin typeface="Times New Roman" pitchFamily="18" charset="0"/>
                <a:cs typeface="Times New Roman" pitchFamily="18" charset="0"/>
              </a:rPr>
              <a:t>- Số lượng câu trả lời đúng nên nhiều hơn số câu hỏi</a:t>
            </a:r>
          </a:p>
          <a:p>
            <a:pPr lvl="0">
              <a:lnSpc>
                <a:spcPct val="150000"/>
              </a:lnSpc>
            </a:pPr>
            <a:r>
              <a:rPr lang="en-US" sz="2400">
                <a:latin typeface="Times New Roman" pitchFamily="18" charset="0"/>
                <a:cs typeface="Times New Roman" pitchFamily="18" charset="0"/>
              </a:rPr>
              <a:t>- Có từ 5 -7 câu trả lời để nối</a:t>
            </a:r>
          </a:p>
          <a:p>
            <a:pPr lvl="0">
              <a:lnSpc>
                <a:spcPct val="150000"/>
              </a:lnSpc>
            </a:pPr>
            <a:r>
              <a:rPr lang="en-US" sz="2400">
                <a:latin typeface="Times New Roman" pitchFamily="18" charset="0"/>
                <a:cs typeface="Times New Roman" pitchFamily="18" charset="0"/>
              </a:rPr>
              <a:t>- Bảng hướng dẫn cần đưa ra nếu dùng nhiều câu trả lời. </a:t>
            </a:r>
          </a:p>
          <a:p>
            <a:pPr lvl="0">
              <a:lnSpc>
                <a:spcPct val="150000"/>
              </a:lnSpc>
            </a:pP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3381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304800"/>
            <a:ext cx="80010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Những chú ý khi sửng dụng bài kiểm tra </a:t>
            </a:r>
            <a:endParaRPr lang="en-US" sz="320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dạng </a:t>
            </a:r>
            <a:r>
              <a:rPr lang="en-US" sz="32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nối câu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Sử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dụng ý và mục phải đồng nhất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Có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nhiều ý hơn mục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Sắp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xếp các ý và mục theo thứ tự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A,B,C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hay số 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Nên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giới hạn số lượng mục 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Ở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cột B nên đặt câu trả lời ngắn gọn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Đưa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ra chỉ dẫn 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Đặt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các lựa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chọn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cùng một trang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Tránh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đưa ra ý rõ ràng cụ thể</a:t>
            </a:r>
          </a:p>
        </p:txBody>
      </p:sp>
    </p:spTree>
    <p:extLst>
      <p:ext uri="{BB962C8B-B14F-4D97-AF65-F5344CB8AC3E}">
        <p14:creationId xmlns:p14="http://schemas.microsoft.com/office/powerpoint/2010/main" val="1687320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7145" y="838200"/>
            <a:ext cx="853440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Bài kiểm tra tự 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luận</a:t>
            </a:r>
          </a:p>
          <a:p>
            <a:pPr algn="ctr">
              <a:lnSpc>
                <a:spcPct val="150000"/>
              </a:lnSpc>
            </a:pPr>
            <a:endParaRPr lang="en-US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Trước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khi viết một vấn đề cần biết chính xác nội dung </a:t>
            </a:r>
            <a:endParaRPr lang="en-US" sz="240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Bắt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đầu viết bài luận so sánh, tương phản, nêu nguyên nhân, cần nên cho ví dụ và giải thích như thế nào hoặc tại sao.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Rõ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ràng, chính xác vấn đề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Không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nên đặt quá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nhiều câu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hỏi vì thời gian có hạn.</a:t>
            </a:r>
          </a:p>
        </p:txBody>
      </p:sp>
    </p:spTree>
    <p:extLst>
      <p:ext uri="{BB962C8B-B14F-4D97-AF65-F5344CB8AC3E}">
        <p14:creationId xmlns:p14="http://schemas.microsoft.com/office/powerpoint/2010/main" val="3367740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533400"/>
            <a:ext cx="80010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Ưu điểm dạng bài kiểm tra tự luận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Cho người học tự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do làm bài trong giới hạn thời gian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Loại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bỏ khả năng suy đoán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Có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thể tổ chức cho nhóm làm bài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Giảm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thời gian tổ chức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Có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thể đánh giá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nhiều cấp độ khác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nhau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Khó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cho điểm khách quan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Đánh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giá được giới hạn kiến thức tổng quan của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người học.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1027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71600" y="1032164"/>
            <a:ext cx="67818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Nhược điểm dạng bài kiểm tra tự 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luận</a:t>
            </a:r>
          </a:p>
          <a:p>
            <a:pPr algn="ctr">
              <a:lnSpc>
                <a:spcPct val="150000"/>
              </a:lnSpc>
            </a:pPr>
            <a:endParaRPr lang="en-US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Tốn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thời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gian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Câu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trả lời lệ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thuộc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Hầu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hết yêu cầu nhớ nhiều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Viết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phải chính xác</a:t>
            </a:r>
          </a:p>
        </p:txBody>
      </p:sp>
    </p:spTree>
    <p:extLst>
      <p:ext uri="{BB962C8B-B14F-4D97-AF65-F5344CB8AC3E}">
        <p14:creationId xmlns:p14="http://schemas.microsoft.com/office/powerpoint/2010/main" val="2853449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28600" y="3048000"/>
            <a:ext cx="9525000" cy="1143000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en-US" sz="6000" b="1" i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CÁM ƠN</a:t>
            </a:r>
            <a:br>
              <a:rPr lang="en-US" sz="6000" b="1" i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6000" b="1" i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SỰ CHÚ Ý LẮNG NGHE  !</a:t>
            </a:r>
            <a:br>
              <a:rPr lang="en-US" sz="6000" b="1" i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6000" b="1" i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9930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2254</TotalTime>
  <Words>1571</Words>
  <Application>Microsoft Office PowerPoint</Application>
  <PresentationFormat>On-screen Show (4:3)</PresentationFormat>
  <Paragraphs>324</Paragraphs>
  <Slides>36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Oriel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CÁM ƠN SỰ CHÚ Ý LẮNG NGHE  !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ĐẠI HỌC QUỐC GIA TP.HCM TRƯỜNG ĐẠI HỌC BÁCH KHOA</dc:title>
  <dc:creator>THEVINH</dc:creator>
  <cp:lastModifiedBy>VINH</cp:lastModifiedBy>
  <cp:revision>176</cp:revision>
  <dcterms:created xsi:type="dcterms:W3CDTF">2013-07-08T04:30:54Z</dcterms:created>
  <dcterms:modified xsi:type="dcterms:W3CDTF">2015-07-07T17:27:34Z</dcterms:modified>
</cp:coreProperties>
</file>